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83" r:id="rId5"/>
    <p:sldId id="262" r:id="rId6"/>
    <p:sldId id="264" r:id="rId7"/>
    <p:sldId id="268" r:id="rId8"/>
    <p:sldId id="282" r:id="rId9"/>
    <p:sldId id="270" r:id="rId10"/>
    <p:sldId id="269" r:id="rId11"/>
    <p:sldId id="272" r:id="rId12"/>
    <p:sldId id="274" r:id="rId13"/>
    <p:sldId id="275" r:id="rId14"/>
    <p:sldId id="276" r:id="rId15"/>
    <p:sldId id="278" r:id="rId16"/>
    <p:sldId id="277" r:id="rId17"/>
    <p:sldId id="279" r:id="rId18"/>
    <p:sldId id="281" r:id="rId19"/>
    <p:sldId id="280" r:id="rId20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7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CE58-A881-0792-8115-9736080C0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6C384-9EF2-A602-8F51-D108D93F1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CEA12-62BE-AC5D-7322-2350AFC0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C45F2-1903-EF2B-9DC7-ACA504E2B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DBFE5-83B4-9CF0-6A8E-64ECE835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075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6D32-5463-4AE1-F196-5FE0AC49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125AF-0F5C-4B0F-B6C5-22342B134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DB1C3-C5FF-1059-5C15-639FB5A9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9B434-976C-9941-A883-ACC6CDDA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4BAD9-F3DA-171B-0216-4C0C51FED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0167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CAA7A5-8B62-D59D-B64C-AA9D1897C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F5252-E090-A0DB-69CA-A1856B2CF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6F80F-AB6F-B1D2-B633-2CDD8BCA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180F8-89BF-C884-004F-6D2CABC6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0F9F6-35D1-13AE-7B50-755FE950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7347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BEA4-AE7C-078D-E0C0-E87D0832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57BF-D7C4-51B2-FE12-F9F8FD5B5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E71F9-3CC7-3798-44B1-C30C35F1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6842D-8B58-8046-3D1B-8056FFFE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3F1C4-8E87-59B8-9F7B-B8677363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5035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BE17-9FAD-383F-0AA8-796DEA98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EFB62-BFB8-EA2C-2F10-162B4A858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E436D-8752-C311-8766-9C20FB14A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57A6B-4020-0146-FB24-A3A66D96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DF166-FF3F-3CCE-64E9-C1456B52C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07450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90A7-FCB9-B216-94B5-A3466E59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58827-FBEF-2BCC-F2AB-4E8BA14F6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966E-AE88-613B-38EB-4A3973DDA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CE2FC-3CE0-E81C-EA25-7DFA20F2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A992F-3AF5-355A-8AA1-E3B6B81FF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E8BBD-1BE6-1172-785B-D8083B52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5953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7401-64DA-A99B-9F8D-8BE301A93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B9C19-872C-5FDD-9A08-76FA044A0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E606-CAD2-C3F3-FDCC-18DDEE723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FD089-BBEC-B24B-A329-C887369CC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AA74C-8DB1-78B2-FC83-73D92FE5C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B74649-9176-5993-E5CF-C057B894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0FCB3E-DE03-AA0C-FF65-0685AFC1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3DB8C3-DEB0-C7FC-F3AC-07985491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1774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0A7B-7941-92B0-7186-676E2CA3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07B63-8799-C0C2-16D5-B28681CE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99CC9-9694-486D-CBCB-52816AC5B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81070-1516-E904-BB4F-023D33F5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993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B5417-7E77-37D3-8AC3-03B3CACD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265AB-3BC3-0FE3-1528-580110B32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A835E-848F-2A05-C0C4-49BE247E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1256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4A8B-77AF-245E-EE7E-7B4AC549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FA559-96C8-CF24-1F98-45A56C064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6D844-4ABB-2E17-9F1A-C34E9B18F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7468B-5A51-751B-5349-3A2C37650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4F1BE-61E8-AA2E-08AF-08E82555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C47D0-3712-9A69-DEE6-E87FB757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671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3A83-89CC-868E-6C0C-874E6E7D0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468C35-1E72-BEE7-158B-BA5644E83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F9513-FDDC-3E7E-B753-66718E103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50F0C-37D7-4AC9-05CA-41F6A1F6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24FEE-F582-2EDB-3697-C7CFDD86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36774-52E1-30C2-C6BC-14017F30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856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6CB90B-18B8-1765-62C0-4FCBE4B9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F1695-35F2-2F89-3003-B62F4E2CF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3E440-89D9-EFA0-70FF-EA4DEB491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8BAE-9661-480C-BE45-9860F17F3C95}" type="datetimeFigureOut">
              <a:rPr lang="hr-HR" smtClean="0"/>
              <a:t>21.10.2023.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9543F-7B3B-BABF-D29B-2CFCA002B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F6189-FB27-1DEF-73D6-BD8D69C3D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9DFE7-8565-499D-985D-E52F750A58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181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AEF54-2F0B-0852-EDF3-82F0DB9AB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7" y="2438400"/>
            <a:ext cx="10885999" cy="3571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DF3C84-BF90-0307-A85A-77D7D9BD33C8}"/>
              </a:ext>
            </a:extLst>
          </p:cNvPr>
          <p:cNvSpPr txBox="1"/>
          <p:nvPr/>
        </p:nvSpPr>
        <p:spPr>
          <a:xfrm>
            <a:off x="708983" y="480791"/>
            <a:ext cx="107740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Used Cars Market Analysis: </a:t>
            </a:r>
          </a:p>
          <a:p>
            <a:r>
              <a:rPr 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From Data Scrapping to Tableau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C9209-4C0C-0052-7F75-273F6953783C}"/>
              </a:ext>
            </a:extLst>
          </p:cNvPr>
          <p:cNvSpPr txBox="1"/>
          <p:nvPr/>
        </p:nvSpPr>
        <p:spPr>
          <a:xfrm>
            <a:off x="10049208" y="6170645"/>
            <a:ext cx="329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Ivan Velić</a:t>
            </a:r>
          </a:p>
        </p:txBody>
      </p:sp>
    </p:spTree>
    <p:extLst>
      <p:ext uri="{BB962C8B-B14F-4D97-AF65-F5344CB8AC3E}">
        <p14:creationId xmlns:p14="http://schemas.microsoft.com/office/powerpoint/2010/main" val="288814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hr-HR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W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eb application</a:t>
            </a:r>
            <a:endParaRPr lang="hr-HR" sz="2000" b="1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-1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A1ECB9-8873-860E-273F-44EC92D979E8}"/>
              </a:ext>
            </a:extLst>
          </p:cNvPr>
          <p:cNvSpPr txBox="1"/>
          <p:nvPr/>
        </p:nvSpPr>
        <p:spPr>
          <a:xfrm>
            <a:off x="551062" y="1138459"/>
            <a:ext cx="11089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LT pro" panose="020B0504020202020204" pitchFamily="34" charset="-18"/>
              </a:rPr>
              <a:t>Using Flask I produced a user-friendly web application for convenient review of analysis results.</a:t>
            </a:r>
            <a:endParaRPr lang="hr-HR" sz="1600">
              <a:latin typeface="Avenir Next LT pro" panose="020B0504020202020204" pitchFamily="34" charset="-1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F1F7DF-7DFF-9873-78F6-95B2DFA3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46" y="1663750"/>
            <a:ext cx="8794791" cy="494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5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hr-HR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W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eb application</a:t>
            </a:r>
            <a:endParaRPr lang="hr-HR" sz="2000" b="1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-1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F46E834-A047-39F3-9045-2950D35F9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5" y="1293367"/>
            <a:ext cx="4561907" cy="5236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57A94-0C16-7407-591B-8A5CD7BBF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360" y="1295093"/>
            <a:ext cx="4561907" cy="52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0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hr-HR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Tableau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C2A714B-EF9B-1F17-A020-7B0031666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35" y="1133064"/>
            <a:ext cx="8282207" cy="5549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E4846B-DCFC-3FD6-23E4-0BFDAAA5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96" y="1133063"/>
            <a:ext cx="8282207" cy="55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0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Key Findings</a:t>
            </a:r>
            <a:r>
              <a:rPr lang="hr-HR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 and Trends</a:t>
            </a:r>
            <a:endParaRPr lang="hr-HR" sz="20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BC25E74-B70A-E19B-093A-64378BC4F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66" y="1333227"/>
            <a:ext cx="5685468" cy="4737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15A560-6F94-4FB0-F33E-50E4CA307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9" y="1333227"/>
            <a:ext cx="6099227" cy="47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8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Key Findings</a:t>
            </a:r>
            <a:r>
              <a:rPr lang="hr-HR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 and Trends</a:t>
            </a:r>
            <a:endParaRPr lang="hr-HR" sz="20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67011B-F1DF-10C7-7FD5-E633DBE26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55796"/>
            <a:ext cx="5388785" cy="5225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48F652-D084-4FEF-5778-26AED141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5797"/>
            <a:ext cx="5730644" cy="52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82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Key Findings</a:t>
            </a:r>
            <a:r>
              <a:rPr lang="hr-HR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 and Trends</a:t>
            </a:r>
            <a:endParaRPr lang="hr-HR" sz="20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E72845E-1C10-B732-F5DD-543CB43AA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19741"/>
            <a:ext cx="11217044" cy="5571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82A7D-D299-D53B-E1C1-F3D873EDB9D4}"/>
              </a:ext>
            </a:extLst>
          </p:cNvPr>
          <p:cNvSpPr txBox="1"/>
          <p:nvPr/>
        </p:nvSpPr>
        <p:spPr>
          <a:xfrm>
            <a:off x="609600" y="1162655"/>
            <a:ext cx="1144465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The rise in fuel consumption and CO2 emissions over the past two years can be attributed to the increased power of newer vehicles.</a:t>
            </a:r>
            <a:endParaRPr kumimoji="0" lang="hr-H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-18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020C5-AA6E-FA09-3E66-52F4D7401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5" y="1841100"/>
            <a:ext cx="10778836" cy="490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Key Findings</a:t>
            </a:r>
            <a:r>
              <a:rPr lang="hr-HR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 and Trends</a:t>
            </a:r>
            <a:endParaRPr lang="hr-HR" sz="20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268637-B7D1-85E8-D1F9-70CD6415C16F}"/>
              </a:ext>
            </a:extLst>
          </p:cNvPr>
          <p:cNvSpPr txBox="1"/>
          <p:nvPr/>
        </p:nvSpPr>
        <p:spPr>
          <a:xfrm>
            <a:off x="609601" y="1113611"/>
            <a:ext cx="11346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>
                <a:solidFill>
                  <a:srgbClr val="374151"/>
                </a:solidFill>
                <a:effectLst/>
                <a:latin typeface="Avenir Next LT pro" panose="020B0504020202020204" pitchFamily="34" charset="-18"/>
              </a:rPr>
              <a:t>The dataset analysis showed that the number of electric cars available in the market exceeds the number of diesel cars.</a:t>
            </a:r>
            <a:endParaRPr lang="hr-HR" sz="1600">
              <a:latin typeface="Avenir Next LT pro" panose="020B0504020202020204" pitchFamily="34" charset="-1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55864E-59A7-CAE7-9DE7-D8EC2DE5F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32" y="1738745"/>
            <a:ext cx="10809298" cy="4831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90A7B9-9295-7CDE-CFE8-A2823D6DC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91" y="1145834"/>
            <a:ext cx="6154417" cy="54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4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2"/>
      <p:bldP spid="9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Key Findings</a:t>
            </a:r>
            <a:r>
              <a:rPr lang="hr-HR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 and Trends</a:t>
            </a:r>
            <a:endParaRPr lang="hr-HR" sz="20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6CB7477C-34E6-730C-3A8C-4FC6F6446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263456"/>
            <a:ext cx="8414616" cy="53389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353C597-B691-CA67-EF64-7638CCD3506D}"/>
              </a:ext>
            </a:extLst>
          </p:cNvPr>
          <p:cNvSpPr txBox="1">
            <a:spLocks/>
          </p:cNvSpPr>
          <p:nvPr/>
        </p:nvSpPr>
        <p:spPr>
          <a:xfrm>
            <a:off x="9762894" y="1206306"/>
            <a:ext cx="2063750" cy="446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latin typeface="Avenir Next LT pro" panose="020B0504020202020204" pitchFamily="34" charset="-18"/>
              </a:rPr>
              <a:t>Dynamic visualization</a:t>
            </a:r>
            <a:r>
              <a:rPr lang="hr-HR" sz="2000">
                <a:latin typeface="Avenir Next LT pro" panose="020B0504020202020204" pitchFamily="34" charset="-18"/>
              </a:rPr>
              <a:t> in Tableau</a:t>
            </a:r>
            <a:r>
              <a:rPr lang="en-US" sz="2000">
                <a:latin typeface="Avenir Next LT pro" panose="020B0504020202020204" pitchFamily="34" charset="-18"/>
              </a:rPr>
              <a:t> </a:t>
            </a:r>
            <a:r>
              <a:rPr lang="en-US" sz="2000" b="0" i="0">
                <a:solidFill>
                  <a:srgbClr val="343541"/>
                </a:solidFill>
                <a:effectLst/>
                <a:latin typeface="Avenir Next LT pro" panose="020B0504020202020204" pitchFamily="34" charset="-18"/>
              </a:rPr>
              <a:t>focuses on the remarkable ascent of electric vehicles, positioning them in second place within the fuel type hierarchy.</a:t>
            </a:r>
            <a:endParaRPr lang="hr-HR" sz="2000"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8453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46"/>
    </mc:Choice>
    <mc:Fallback xmlns="">
      <p:transition spd="slow" advTm="64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Key Findings</a:t>
            </a:r>
            <a:r>
              <a:rPr lang="hr-HR" sz="2000" b="1">
                <a:solidFill>
                  <a:prstClr val="black">
                    <a:lumMod val="65000"/>
                    <a:lumOff val="35000"/>
                  </a:prstClr>
                </a:solidFill>
                <a:latin typeface="Avenir Next LT pro" panose="020B0504020202020204" pitchFamily="34" charset="-18"/>
              </a:rPr>
              <a:t> and Trends</a:t>
            </a:r>
            <a:endParaRPr lang="hr-HR" sz="20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06C9B8A-50DB-DF1B-940A-53D5E3FB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90" y="1828800"/>
            <a:ext cx="8883420" cy="502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ED2ED4-8251-3EB6-EC6D-56CC2F380202}"/>
              </a:ext>
            </a:extLst>
          </p:cNvPr>
          <p:cNvSpPr txBox="1"/>
          <p:nvPr/>
        </p:nvSpPr>
        <p:spPr>
          <a:xfrm>
            <a:off x="544924" y="1028506"/>
            <a:ext cx="11346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LT pro" panose="020B0504020202020204" pitchFamily="34" charset="-18"/>
              </a:rPr>
              <a:t>When analyzing the most popular </a:t>
            </a:r>
            <a:r>
              <a:rPr lang="hr-HR" sz="1600">
                <a:latin typeface="Avenir Next LT pro" panose="020B0504020202020204" pitchFamily="34" charset="-18"/>
              </a:rPr>
              <a:t>makes</a:t>
            </a:r>
            <a:r>
              <a:rPr lang="en-US" sz="1600">
                <a:latin typeface="Avenir Next LT pro" panose="020B0504020202020204" pitchFamily="34" charset="-18"/>
              </a:rPr>
              <a:t> in the second-hand car market</a:t>
            </a:r>
            <a:r>
              <a:rPr lang="hr-HR" sz="1600">
                <a:latin typeface="Avenir Next LT pro" panose="020B0504020202020204" pitchFamily="34" charset="-18"/>
              </a:rPr>
              <a:t> only one </a:t>
            </a:r>
            <a:r>
              <a:rPr lang="en-US" sz="1600">
                <a:latin typeface="Avenir Next LT pro" panose="020B0504020202020204" pitchFamily="34" charset="-18"/>
              </a:rPr>
              <a:t>boasts a significant share of electric vehicles</a:t>
            </a:r>
            <a:r>
              <a:rPr lang="hr-HR" sz="1600">
                <a:latin typeface="Avenir Next LT pro" panose="020B0504020202020204" pitchFamily="34" charset="-18"/>
              </a:rPr>
              <a:t>, </a:t>
            </a:r>
            <a:r>
              <a:rPr lang="en-US" sz="1600">
                <a:latin typeface="Avenir Next LT pro" panose="020B0504020202020204" pitchFamily="34" charset="-18"/>
              </a:rPr>
              <a:t>although, as I already mentioned, the overall result shows electric vehicles in second place. </a:t>
            </a:r>
            <a:endParaRPr lang="hr-HR" sz="1600">
              <a:latin typeface="Avenir Next LT pro" panose="020B0504020202020204" pitchFamily="34" charset="-18"/>
            </a:endParaRPr>
          </a:p>
          <a:p>
            <a:r>
              <a:rPr lang="en-US" sz="1600">
                <a:latin typeface="Avenir Next LT pro" panose="020B0504020202020204" pitchFamily="34" charset="-18"/>
              </a:rPr>
              <a:t>New players on the market</a:t>
            </a:r>
            <a:r>
              <a:rPr lang="hr-HR" sz="1600">
                <a:latin typeface="Avenir Next LT pro" panose="020B0504020202020204" pitchFamily="34" charset="-1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22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46"/>
    </mc:Choice>
    <mc:Fallback xmlns="">
      <p:transition spd="slow" advTm="6444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1042C-7D2F-8F4E-0844-25E4435B7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09" y="2180025"/>
            <a:ext cx="11028218" cy="210735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hr-HR" sz="4000">
              <a:latin typeface="Avenir Next LT pro" panose="020B0504020202020204" pitchFamily="34" charset="-18"/>
            </a:endParaRPr>
          </a:p>
          <a:p>
            <a:pPr marL="0" indent="0">
              <a:buNone/>
            </a:pPr>
            <a:endParaRPr lang="hr-HR" sz="5400">
              <a:latin typeface="Avenir Next LT pro" panose="020B0504020202020204" pitchFamily="34" charset="-18"/>
            </a:endParaRPr>
          </a:p>
          <a:p>
            <a:pPr marL="0" indent="0" algn="ctr">
              <a:buNone/>
            </a:pPr>
            <a:r>
              <a:rPr lang="hr-HR" sz="5400">
                <a:latin typeface="Avenir Next LT pro" panose="020B0504020202020204" pitchFamily="34" charset="-18"/>
              </a:rPr>
              <a:t>  </a:t>
            </a:r>
            <a:r>
              <a:rPr lang="hr-HR" sz="24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Thank you for your attention </a:t>
            </a:r>
          </a:p>
          <a:p>
            <a:pPr marL="0" indent="0">
              <a:buNone/>
            </a:pPr>
            <a:endParaRPr lang="hr-HR" sz="8800" b="1">
              <a:latin typeface="Avenir Next LT pro" panose="020B0504020202020204" pitchFamily="34" charset="-18"/>
            </a:endParaRPr>
          </a:p>
          <a:p>
            <a:pPr marL="0" indent="0">
              <a:buNone/>
            </a:pPr>
            <a:r>
              <a:rPr lang="hr-HR" sz="5400">
                <a:latin typeface="Avenir Next LT pro" panose="020B0504020202020204" pitchFamily="34" charset="-18"/>
              </a:rPr>
              <a:t>                  </a:t>
            </a:r>
          </a:p>
          <a:p>
            <a:pPr marL="0" indent="0">
              <a:buNone/>
            </a:pPr>
            <a:endParaRPr lang="hr-HR" sz="5400">
              <a:latin typeface="Avenir Next LT pro" panose="020B0504020202020204" pitchFamily="34" charset="-18"/>
            </a:endParaRPr>
          </a:p>
          <a:p>
            <a:pPr marL="0" indent="0">
              <a:buNone/>
            </a:pPr>
            <a:r>
              <a:rPr lang="hr-HR" sz="5400">
                <a:latin typeface="Avenir Next LT pro" panose="020B0504020202020204" pitchFamily="34" charset="-18"/>
              </a:rPr>
              <a:t> </a:t>
            </a:r>
            <a:endParaRPr lang="hr-HR" sz="8800">
              <a:latin typeface="Avenir Next LT pro" panose="020B0504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17128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Introductio</a:t>
            </a:r>
            <a:r>
              <a:rPr lang="hr-HR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7DD034-FE2E-57BB-C9D3-823F451FF325}"/>
              </a:ext>
            </a:extLst>
          </p:cNvPr>
          <p:cNvSpPr txBox="1"/>
          <p:nvPr/>
        </p:nvSpPr>
        <p:spPr>
          <a:xfrm>
            <a:off x="609599" y="1308016"/>
            <a:ext cx="8210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r-H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OVERVIEW</a:t>
            </a:r>
          </a:p>
          <a:p>
            <a:pPr algn="l"/>
            <a:endParaRPr lang="hr-HR" sz="24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LT pro" panose="020B0504020202020204" pitchFamily="34" charset="-18"/>
            </a:endParaRPr>
          </a:p>
          <a:p>
            <a:pPr algn="l"/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Current Trends:</a:t>
            </a:r>
            <a:endParaRPr lang="hr-HR" sz="24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LT pro" panose="020B0504020202020204" pitchFamily="34" charset="-1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Reduc</a:t>
            </a:r>
            <a:r>
              <a:rPr lang="hr-H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tion in</a:t>
            </a:r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 CO2 Emissions and Fuel 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Accelerated Electrification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r-H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Impact of the </a:t>
            </a:r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COVID-19 Pandemic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D052EF-9BD6-379D-C2D0-1F2D3547D63E}"/>
              </a:ext>
            </a:extLst>
          </p:cNvPr>
          <p:cNvSpPr txBox="1"/>
          <p:nvPr/>
        </p:nvSpPr>
        <p:spPr>
          <a:xfrm>
            <a:off x="609600" y="3980325"/>
            <a:ext cx="11069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ANALYSIS OBJECTIVE</a:t>
            </a:r>
            <a:endParaRPr lang="hr-HR" sz="24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LT pro" panose="020B0504020202020204" pitchFamily="34" charset="-18"/>
            </a:endParaRPr>
          </a:p>
          <a:p>
            <a:endParaRPr lang="hr-HR" sz="2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-1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Uncover insights </a:t>
            </a:r>
            <a:r>
              <a:rPr lang="en-US" sz="240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for i</a:t>
            </a:r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nformed decision-making and a deeper understanding of the second-hand car market.</a:t>
            </a:r>
            <a:r>
              <a:rPr lang="hr-H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-18"/>
              </a:rPr>
              <a:t>Provide recommendations using analysis findings to gain a competitive edge in the dynamic second-hand car market.</a:t>
            </a:r>
            <a:endParaRPr lang="hr-HR" sz="2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-1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23AEB5-9674-6A66-3812-773CC9F3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10" y="1789176"/>
            <a:ext cx="2463632" cy="16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pPr algn="l"/>
            <a:r>
              <a:rPr lang="hr-HR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Data sourcing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EBE98C9-4D61-1BA7-8E54-86A3EC62ADA9}"/>
              </a:ext>
            </a:extLst>
          </p:cNvPr>
          <p:cNvSpPr txBox="1"/>
          <p:nvPr/>
        </p:nvSpPr>
        <p:spPr>
          <a:xfrm>
            <a:off x="609600" y="1064270"/>
            <a:ext cx="1121704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r-HR">
              <a:latin typeface="Avenir Next LT pro" panose="020B0504020202020204" pitchFamily="3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74151"/>
                </a:solidFill>
                <a:latin typeface="Avenir Next LT pro" panose="020B0504020202020204" pitchFamily="34" charset="-18"/>
              </a:rPr>
              <a:t>To understand these effects, I analyzed </a:t>
            </a:r>
            <a:r>
              <a:rPr lang="hr-HR" sz="2400">
                <a:solidFill>
                  <a:srgbClr val="374151"/>
                </a:solidFill>
                <a:latin typeface="Avenir Next LT pro" panose="020B0504020202020204" pitchFamily="34" charset="-18"/>
              </a:rPr>
              <a:t>the </a:t>
            </a:r>
            <a:r>
              <a:rPr lang="en-US" sz="2400">
                <a:solidFill>
                  <a:srgbClr val="374151"/>
                </a:solidFill>
                <a:latin typeface="Avenir Next LT pro" panose="020B0504020202020204" pitchFamily="34" charset="-18"/>
              </a:rPr>
              <a:t>largest</a:t>
            </a:r>
            <a:r>
              <a:rPr lang="hr-HR" sz="2400">
                <a:solidFill>
                  <a:srgbClr val="374151"/>
                </a:solidFill>
                <a:latin typeface="Avenir Next LT pro" panose="020B0504020202020204" pitchFamily="34" charset="-18"/>
              </a:rPr>
              <a:t> car market</a:t>
            </a:r>
            <a:r>
              <a:rPr lang="en-US" sz="2400">
                <a:solidFill>
                  <a:srgbClr val="374151"/>
                </a:solidFill>
                <a:latin typeface="Avenir Next LT pro" panose="020B0504020202020204" pitchFamily="34" charset="-18"/>
              </a:rPr>
              <a:t> in Europe, to identify customer preferences and behaviors.</a:t>
            </a:r>
            <a:endParaRPr lang="hr-HR" sz="2400">
              <a:solidFill>
                <a:srgbClr val="374151"/>
              </a:solidFill>
              <a:latin typeface="Avenir Next LT pro" panose="020B0504020202020204" pitchFamily="34" charset="-1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hr-HR" sz="2400">
              <a:solidFill>
                <a:srgbClr val="374151"/>
              </a:solidFill>
              <a:latin typeface="Avenir Next LT pro" panose="020B0504020202020204" pitchFamily="34" charset="-18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374151"/>
                </a:solidFill>
                <a:effectLst/>
                <a:latin typeface="Avenir Next LT pro" panose="020B0504020202020204" pitchFamily="34" charset="-18"/>
              </a:rPr>
              <a:t>Data for this analysis was obtained through web scraping from</a:t>
            </a:r>
            <a:r>
              <a:rPr lang="hr-HR" sz="2400" b="0" i="0">
                <a:solidFill>
                  <a:srgbClr val="374151"/>
                </a:solidFill>
                <a:effectLst/>
                <a:latin typeface="Avenir Next LT pro" panose="020B0504020202020204" pitchFamily="34" charset="-18"/>
              </a:rPr>
              <a:t> </a:t>
            </a:r>
            <a:r>
              <a:rPr lang="en-US" sz="2400" b="1" i="0">
                <a:effectLst/>
                <a:latin typeface="Avenir Next LT pro" panose="020B0504020202020204" pitchFamily="34" charset="-18"/>
              </a:rPr>
              <a:t>hey.car</a:t>
            </a:r>
            <a:r>
              <a:rPr lang="hr-HR" sz="2400">
                <a:solidFill>
                  <a:srgbClr val="374151"/>
                </a:solidFill>
                <a:latin typeface="Avenir Next LT pro" panose="020B0504020202020204" pitchFamily="34" charset="-18"/>
              </a:rPr>
              <a:t>, </a:t>
            </a:r>
            <a:r>
              <a:rPr lang="en-US" sz="2400" b="0" i="0">
                <a:solidFill>
                  <a:srgbClr val="374151"/>
                </a:solidFill>
                <a:effectLst/>
                <a:latin typeface="Avenir Next LT pro" panose="020B0504020202020204" pitchFamily="34" charset="-18"/>
              </a:rPr>
              <a:t>a popular German car advertisement websit</a:t>
            </a:r>
            <a:r>
              <a:rPr lang="hr-HR" sz="2400" b="0" i="0">
                <a:solidFill>
                  <a:srgbClr val="374151"/>
                </a:solidFill>
                <a:effectLst/>
                <a:latin typeface="Avenir Next LT pro" panose="020B0504020202020204" pitchFamily="34" charset="-18"/>
              </a:rPr>
              <a:t>e</a:t>
            </a:r>
            <a:r>
              <a:rPr lang="en-US" sz="2400" i="0">
                <a:solidFill>
                  <a:srgbClr val="374151"/>
                </a:solidFill>
                <a:effectLst/>
                <a:latin typeface="Avenir Next LT pro" panose="020B0504020202020204" pitchFamily="34" charset="-18"/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F13901-AA51-4857-A5CD-E5E6D87A3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77739"/>
            <a:ext cx="10915113" cy="28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1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pPr algn="l"/>
            <a:r>
              <a:rPr lang="hr-HR" sz="20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venir Next LT pro" panose="020B0504020202020204" pitchFamily="34" charset="-18"/>
              </a:rPr>
              <a:t>Overview of technology used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63C651C-76B3-3577-3B51-23D47787D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" y="3709992"/>
            <a:ext cx="1308566" cy="9536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310913-1519-5261-EC49-390A0BC04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07" y="3723832"/>
            <a:ext cx="1160822" cy="960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C6CB34-6709-0896-63FF-B5368835D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28" y="3900724"/>
            <a:ext cx="2334744" cy="6516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C18402-38C0-7AE2-8D94-58EAC7B04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42" y="3740375"/>
            <a:ext cx="919674" cy="9196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6AEB79-3EEE-1BB0-C559-282204DA9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99" y="3826973"/>
            <a:ext cx="2623668" cy="8381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57A22F-7D87-7780-9B36-CCBC382E9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67" y="5383536"/>
            <a:ext cx="1708373" cy="919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03382BA-E696-4AEB-172E-EDA57DC43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80" y="5401506"/>
            <a:ext cx="1188032" cy="8837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23AD39-2E8C-DC99-D2E2-F2E38AB77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53" y="5354991"/>
            <a:ext cx="3454563" cy="9767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F33926-E311-0088-5124-0BC89803A5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86" y="1294651"/>
            <a:ext cx="1441071" cy="1739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1CBBD6-2C04-1DF2-46CE-061C0DF4DD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85" y="1213918"/>
            <a:ext cx="1575970" cy="1754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0B3A84-AC39-E58F-FC78-9777340C1D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2" y="1443004"/>
            <a:ext cx="1969385" cy="1525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45832A-58F5-DCA1-95D5-3F4A20185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21" y="1443005"/>
            <a:ext cx="2252168" cy="15054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9FB95F-9858-A4BD-A50D-A34D150752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2" y="1458767"/>
            <a:ext cx="1679014" cy="1679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9ECC5-76FB-6DCF-76A9-9A31D17E5D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57" y="5414995"/>
            <a:ext cx="2332024" cy="10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3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7914"/>
            <a:ext cx="10515600" cy="43108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Data Collection</a:t>
            </a:r>
            <a:endParaRPr lang="hr-HR" sz="2000" b="1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-1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909470"/>
            <a:ext cx="11246498" cy="42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83A1ECE-F153-0E9A-5FC5-F475E1B3A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041" y="1039862"/>
            <a:ext cx="5995109" cy="3151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6D616C-48A8-114C-2272-3095B83E02F7}"/>
              </a:ext>
            </a:extLst>
          </p:cNvPr>
          <p:cNvSpPr txBox="1"/>
          <p:nvPr/>
        </p:nvSpPr>
        <p:spPr>
          <a:xfrm>
            <a:off x="609600" y="3050187"/>
            <a:ext cx="51879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hr-HR" sz="1600">
              <a:solidFill>
                <a:srgbClr val="374151"/>
              </a:solidFill>
              <a:latin typeface="Avenir Next LT pro" panose="020B0504020202020204" pitchFamily="34" charset="-18"/>
            </a:endParaRPr>
          </a:p>
          <a:p>
            <a:r>
              <a:rPr lang="hr-HR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9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 DATA SETS </a:t>
            </a:r>
            <a:endParaRPr lang="hr-HR" sz="2000" b="1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-18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Overall Da</a:t>
            </a:r>
            <a:r>
              <a:rPr lang="hr-HR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t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a</a:t>
            </a:r>
            <a:r>
              <a:rPr lang="hr-HR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set contains information on all car ads without any specific filters applied.</a:t>
            </a:r>
            <a:endParaRPr lang="hr-HR" sz="200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-1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In addition to the overall data, I scraped </a:t>
            </a:r>
            <a:r>
              <a:rPr lang="hr-HR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8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 separate datasets, each focusing on one of the </a:t>
            </a:r>
            <a:r>
              <a:rPr lang="hr-HR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8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 most popular car brands.</a:t>
            </a:r>
            <a:endParaRPr kumimoji="0" lang="hr-HR" sz="20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venir Next LT pro" panose="020B0504020202020204" pitchFamily="34" charset="-1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A44D7-A0C6-3010-ACE7-D86BD0CFF68A}"/>
              </a:ext>
            </a:extLst>
          </p:cNvPr>
          <p:cNvSpPr txBox="1"/>
          <p:nvPr/>
        </p:nvSpPr>
        <p:spPr>
          <a:xfrm>
            <a:off x="666750" y="1211293"/>
            <a:ext cx="4989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While scraping the website, I encountered challenges due to the</a:t>
            </a:r>
            <a:r>
              <a:rPr kumimoji="0" lang="hr-HR" sz="20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 web site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 protective measures implemented. </a:t>
            </a:r>
            <a:endParaRPr kumimoji="0" lang="hr-HR" sz="20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Avenir Next LT pro" panose="020B0504020202020204" pitchFamily="34" charset="-18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DAA5E1-6123-C31C-0C11-79C1A3BCD839}"/>
              </a:ext>
            </a:extLst>
          </p:cNvPr>
          <p:cNvSpPr txBox="1"/>
          <p:nvPr/>
        </p:nvSpPr>
        <p:spPr>
          <a:xfrm>
            <a:off x="6096000" y="4671485"/>
            <a:ext cx="586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4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Total data scraped: </a:t>
            </a:r>
          </a:p>
          <a:p>
            <a:pPr algn="ctr"/>
            <a:r>
              <a:rPr lang="hr-HR" sz="44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-18"/>
              </a:rPr>
              <a:t>273 625</a:t>
            </a:r>
          </a:p>
        </p:txBody>
      </p:sp>
    </p:spTree>
    <p:extLst>
      <p:ext uri="{BB962C8B-B14F-4D97-AF65-F5344CB8AC3E}">
        <p14:creationId xmlns:p14="http://schemas.microsoft.com/office/powerpoint/2010/main" val="191047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7914"/>
            <a:ext cx="10515600" cy="43108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Data Cleaning, Conversion, and Storage</a:t>
            </a:r>
            <a:endParaRPr lang="hr-HR" sz="2000" b="1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-1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909470"/>
            <a:ext cx="11246498" cy="42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768DDF-A4F6-84D3-60F4-93E2C5F0B456}"/>
              </a:ext>
            </a:extLst>
          </p:cNvPr>
          <p:cNvSpPr txBox="1"/>
          <p:nvPr/>
        </p:nvSpPr>
        <p:spPr>
          <a:xfrm>
            <a:off x="609600" y="1287212"/>
            <a:ext cx="113149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CLEANING AND CONVERSION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6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Avenir Next LT pro" panose="020B0504020202020204" pitchFamily="34" charset="-18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D6FF2-C41D-069F-780F-CC29C325D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1851196"/>
            <a:ext cx="11314923" cy="1165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04CEA-0318-B4F7-A68B-4808793A3960}"/>
              </a:ext>
            </a:extLst>
          </p:cNvPr>
          <p:cNvSpPr txBox="1"/>
          <p:nvPr/>
        </p:nvSpPr>
        <p:spPr>
          <a:xfrm>
            <a:off x="609598" y="3429000"/>
            <a:ext cx="113709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6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-18"/>
                <a:ea typeface="+mn-ea"/>
                <a:cs typeface="+mn-cs"/>
              </a:rPr>
              <a:t>STORING IN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6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Avenir Next LT pro" panose="020B0504020202020204" pitchFamily="34" charset="-18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AD27BC-4A42-52C5-1E72-8534192E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4290774"/>
            <a:ext cx="11314924" cy="122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hr-HR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Exploratory Data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4EFE48-4106-05DC-428D-4597C300013A}"/>
              </a:ext>
            </a:extLst>
          </p:cNvPr>
          <p:cNvSpPr txBox="1"/>
          <p:nvPr/>
        </p:nvSpPr>
        <p:spPr>
          <a:xfrm>
            <a:off x="703730" y="1169283"/>
            <a:ext cx="110287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r-HR" sz="1600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hr-HR">
                <a:latin typeface="Avenir Next LT pro" panose="020B0504020202020204" pitchFamily="34" charset="-18"/>
              </a:rPr>
              <a:t>CORRELATION ANALYSIS</a:t>
            </a:r>
          </a:p>
          <a:p>
            <a:pPr algn="l"/>
            <a:endParaRPr lang="hr-HR" sz="1600">
              <a:solidFill>
                <a:srgbClr val="374151"/>
              </a:solidFill>
              <a:latin typeface="Avenir Next LT pro" panose="020B0504020202020204" pitchFamily="34" charset="-1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099A0A-3FC5-C6A4-F215-538815D55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0" y="2031057"/>
            <a:ext cx="7010400" cy="45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9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hr-HR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Exploratory Data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8AF34F-BBF2-74C9-EA51-3A170683E0BB}"/>
              </a:ext>
            </a:extLst>
          </p:cNvPr>
          <p:cNvSpPr txBox="1"/>
          <p:nvPr/>
        </p:nvSpPr>
        <p:spPr>
          <a:xfrm>
            <a:off x="609600" y="1442911"/>
            <a:ext cx="1121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r-HR" b="0" i="0">
                <a:solidFill>
                  <a:srgbClr val="374151"/>
                </a:solidFill>
                <a:effectLst/>
                <a:latin typeface="Avenir Next LT pro" panose="020B0504020202020204" pitchFamily="34" charset="-18"/>
              </a:rPr>
              <a:t>YEAR OF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E5E4D-6416-746F-467D-F7FDFB0E4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6" y="2002150"/>
            <a:ext cx="6864927" cy="401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8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DDCEB-46F0-7AE5-A556-89403272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362"/>
            <a:ext cx="10515600" cy="431087"/>
          </a:xfrm>
        </p:spPr>
        <p:txBody>
          <a:bodyPr>
            <a:normAutofit/>
          </a:bodyPr>
          <a:lstStyle/>
          <a:p>
            <a:r>
              <a:rPr lang="hr-HR" sz="20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Clustering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2C34-1134-A160-F5CE-AE77D19522D3}"/>
              </a:ext>
            </a:extLst>
          </p:cNvPr>
          <p:cNvCxnSpPr>
            <a:cxnSpLocks/>
          </p:cNvCxnSpPr>
          <p:nvPr/>
        </p:nvCxnSpPr>
        <p:spPr>
          <a:xfrm flipV="1">
            <a:off x="609600" y="896233"/>
            <a:ext cx="11217044" cy="55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8AF34F-BBF2-74C9-EA51-3A170683E0BB}"/>
              </a:ext>
            </a:extLst>
          </p:cNvPr>
          <p:cNvSpPr txBox="1"/>
          <p:nvPr/>
        </p:nvSpPr>
        <p:spPr>
          <a:xfrm>
            <a:off x="514350" y="1404212"/>
            <a:ext cx="51501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74151"/>
                </a:solidFill>
                <a:latin typeface="Avenir Next LT pro" panose="020B0504020202020204" pitchFamily="34" charset="-18"/>
              </a:rPr>
              <a:t>Elbow method to determine the number of clusters to be formed</a:t>
            </a:r>
            <a:endParaRPr lang="hr-HR" sz="1600" b="0" i="0">
              <a:solidFill>
                <a:srgbClr val="374151"/>
              </a:solidFill>
              <a:effectLst/>
              <a:latin typeface="Avenir Next LT pro" panose="020B0504020202020204" pitchFamily="34" charset="-18"/>
            </a:endParaRPr>
          </a:p>
          <a:p>
            <a:pPr algn="l"/>
            <a:endParaRPr lang="en-US" sz="1600" b="0" i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E49294-2882-2E82-A75B-699245358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8" y="2222498"/>
            <a:ext cx="5651481" cy="4201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BA1E81-5D5D-2585-DD91-777DFB651C10}"/>
              </a:ext>
            </a:extLst>
          </p:cNvPr>
          <p:cNvSpPr txBox="1"/>
          <p:nvPr/>
        </p:nvSpPr>
        <p:spPr>
          <a:xfrm>
            <a:off x="6367751" y="1404212"/>
            <a:ext cx="515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-18"/>
              </a:rPr>
              <a:t>One of Cluster’s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B49CE-E900-6676-7B29-DBDD855B3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22" y="2222499"/>
            <a:ext cx="5727407" cy="42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4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393</Words>
  <Application>Microsoft Office PowerPoint</Application>
  <PresentationFormat>Widescreen</PresentationFormat>
  <Paragraphs>64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Avenir Next LT Pro</vt:lpstr>
      <vt:lpstr>Calibri</vt:lpstr>
      <vt:lpstr>Calibri Light</vt:lpstr>
      <vt:lpstr>Söhne</vt:lpstr>
      <vt:lpstr>Office Theme</vt:lpstr>
      <vt:lpstr>PowerPoint Presentation</vt:lpstr>
      <vt:lpstr>Introduction</vt:lpstr>
      <vt:lpstr>Data sourcing</vt:lpstr>
      <vt:lpstr>Overview of technology used</vt:lpstr>
      <vt:lpstr>Data Collection</vt:lpstr>
      <vt:lpstr>Data Cleaning, Conversion, and Storage</vt:lpstr>
      <vt:lpstr>Exploratory Data Analysis</vt:lpstr>
      <vt:lpstr>Exploratory Data Analysis</vt:lpstr>
      <vt:lpstr>Clustering</vt:lpstr>
      <vt:lpstr>Web application</vt:lpstr>
      <vt:lpstr>Web application</vt:lpstr>
      <vt:lpstr>Tableau</vt:lpstr>
      <vt:lpstr>Key Findings and Trends</vt:lpstr>
      <vt:lpstr>Key Findings and Trends</vt:lpstr>
      <vt:lpstr>Key Findings and Trends</vt:lpstr>
      <vt:lpstr>Key Findings and Trends</vt:lpstr>
      <vt:lpstr>Key Findings and Trends</vt:lpstr>
      <vt:lpstr>Key Findings and Trends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</dc:creator>
  <cp:lastModifiedBy>Ivan</cp:lastModifiedBy>
  <cp:revision>28</cp:revision>
  <dcterms:created xsi:type="dcterms:W3CDTF">2023-06-20T15:18:37Z</dcterms:created>
  <dcterms:modified xsi:type="dcterms:W3CDTF">2023-10-21T15:21:20Z</dcterms:modified>
</cp:coreProperties>
</file>